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video/unknown"/>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60" r:id="rId3"/>
    <p:sldId id="258" r:id="rId4"/>
    <p:sldId id="259" r:id="rId5"/>
    <p:sldId id="261" r:id="rId6"/>
    <p:sldId id="266" r:id="rId7"/>
    <p:sldId id="264" r:id="rId8"/>
    <p:sldId id="267" r:id="rId9"/>
    <p:sldId id="263"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22"/>
    <a:srgbClr val="27FFA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8" autoAdjust="0"/>
    <p:restoredTop sz="94660"/>
  </p:normalViewPr>
  <p:slideViewPr>
    <p:cSldViewPr snapToGrid="0" snapToObjects="1">
      <p:cViewPr varScale="1">
        <p:scale>
          <a:sx n="145" d="100"/>
          <a:sy n="145" d="100"/>
        </p:scale>
        <p:origin x="-50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01BCC2-1913-3A41-A99A-10D38F93CF1A}" type="datetimeFigureOut">
              <a:rPr lang="en-US" smtClean="0"/>
              <a:t>2/22/16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F73F11-7251-9149-B0F4-CA23696E1453}" type="slidenum">
              <a:rPr lang="en-US" smtClean="0"/>
              <a:t>‹#›</a:t>
            </a:fld>
            <a:endParaRPr lang="en-US"/>
          </a:p>
        </p:txBody>
      </p:sp>
    </p:spTree>
    <p:extLst>
      <p:ext uri="{BB962C8B-B14F-4D97-AF65-F5344CB8AC3E}">
        <p14:creationId xmlns:p14="http://schemas.microsoft.com/office/powerpoint/2010/main" val="3380906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F73F11-7251-9149-B0F4-CA23696E1453}" type="slidenum">
              <a:rPr lang="en-US" smtClean="0"/>
              <a:t>1</a:t>
            </a:fld>
            <a:endParaRPr lang="en-US"/>
          </a:p>
        </p:txBody>
      </p:sp>
    </p:spTree>
    <p:extLst>
      <p:ext uri="{BB962C8B-B14F-4D97-AF65-F5344CB8AC3E}">
        <p14:creationId xmlns:p14="http://schemas.microsoft.com/office/powerpoint/2010/main" val="1685432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long process</a:t>
            </a:r>
          </a:p>
          <a:p>
            <a:r>
              <a:rPr lang="en-US" dirty="0" smtClean="0"/>
              <a:t>Lots of trial and</a:t>
            </a:r>
            <a:r>
              <a:rPr lang="en-US" baseline="0" dirty="0" smtClean="0"/>
              <a:t> error – make sure to do in small sizes</a:t>
            </a:r>
          </a:p>
          <a:p>
            <a:endParaRPr lang="en-US" dirty="0"/>
          </a:p>
        </p:txBody>
      </p:sp>
      <p:sp>
        <p:nvSpPr>
          <p:cNvPr id="4" name="Slide Number Placeholder 3"/>
          <p:cNvSpPr>
            <a:spLocks noGrp="1"/>
          </p:cNvSpPr>
          <p:nvPr>
            <p:ph type="sldNum" sz="quarter" idx="10"/>
          </p:nvPr>
        </p:nvSpPr>
        <p:spPr/>
        <p:txBody>
          <a:bodyPr/>
          <a:lstStyle/>
          <a:p>
            <a:fld id="{43F73F11-7251-9149-B0F4-CA23696E1453}" type="slidenum">
              <a:rPr lang="en-US" smtClean="0"/>
              <a:t>5</a:t>
            </a:fld>
            <a:endParaRPr lang="en-US"/>
          </a:p>
        </p:txBody>
      </p:sp>
    </p:spTree>
    <p:extLst>
      <p:ext uri="{BB962C8B-B14F-4D97-AF65-F5344CB8AC3E}">
        <p14:creationId xmlns:p14="http://schemas.microsoft.com/office/powerpoint/2010/main" val="11992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learned a lot</a:t>
            </a:r>
            <a:r>
              <a:rPr lang="en-US" baseline="0" dirty="0" smtClean="0"/>
              <a:t> of debugging best practices…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Review </a:t>
            </a:r>
            <a:r>
              <a:rPr lang="en-US" smtClean="0"/>
              <a:t>data format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3F73F11-7251-9149-B0F4-CA23696E1453}" type="slidenum">
              <a:rPr lang="en-US" smtClean="0"/>
              <a:t>6</a:t>
            </a:fld>
            <a:endParaRPr lang="en-US"/>
          </a:p>
        </p:txBody>
      </p:sp>
    </p:spTree>
    <p:extLst>
      <p:ext uri="{BB962C8B-B14F-4D97-AF65-F5344CB8AC3E}">
        <p14:creationId xmlns:p14="http://schemas.microsoft.com/office/powerpoint/2010/main" val="336316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F73F11-7251-9149-B0F4-CA23696E1453}" type="slidenum">
              <a:rPr lang="en-US" smtClean="0"/>
              <a:t>7</a:t>
            </a:fld>
            <a:endParaRPr lang="en-US"/>
          </a:p>
        </p:txBody>
      </p:sp>
    </p:spTree>
    <p:extLst>
      <p:ext uri="{BB962C8B-B14F-4D97-AF65-F5344CB8AC3E}">
        <p14:creationId xmlns:p14="http://schemas.microsoft.com/office/powerpoint/2010/main" val="37202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150D65-C64D-44FB-9152-4CC2DE0C9198}" type="datetime1">
              <a:rPr lang="en-US" smtClean="0"/>
              <a:pPr/>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635EB0-D091-417E-ACD5-D65E1C7D8524}" type="datetime1">
              <a:rPr lang="en-US" smtClean="0"/>
              <a:pPr/>
              <a:t>2/22/16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CA09F9-C7D6-4C52-A7E8-5101239A0BA2}" type="datetime1">
              <a:rPr lang="en-US" smtClean="0"/>
              <a:pPr/>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FE64A4-35FB-42B6-9183-2C0CE0E36649}" type="datetime1">
              <a:rPr lang="en-US" smtClean="0"/>
              <a:pPr/>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2683B9-6ECA-47FA-93CF-B124A0FAC208}" type="datetime1">
              <a:rPr lang="en-US" smtClean="0"/>
              <a:pPr/>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5FF66B-9476-4BB3-85E9-E01854F07F90}" type="datetime1">
              <a:rPr lang="en-US" smtClean="0"/>
              <a:pPr/>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23FBD-8F7D-4F85-8085-67BFDB05CB71}" type="datetime1">
              <a:rPr lang="en-US" smtClean="0"/>
              <a:pPr/>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65D789A-1220-4441-8676-44A034051BFD}" type="datetime1">
              <a:rPr lang="en-US" smtClean="0"/>
              <a:pPr/>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8A266-E364-4B5E-98DD-432668182E1E}" type="datetime1">
              <a:rPr lang="en-US" smtClean="0"/>
              <a:pPr/>
              <a:t>2/22/16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3F2040-9975-4642-A906-1DF87F8BE202}" type="datetime1">
              <a:rPr lang="en-US" smtClean="0"/>
              <a:pPr/>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E52B4A-BA08-4841-AB08-A0D822ABC34D}" type="datetime1">
              <a:rPr lang="en-US" smtClean="0"/>
              <a:pPr/>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75D48070-6A81-47D0-9810-1540B9FEFF61}" type="datetime1">
              <a:rPr lang="en-US" smtClean="0"/>
              <a:pPr/>
              <a:t>2/22/16</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dirty="0"/>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1.gif"/><Relationship Id="rId2" Type="http://schemas.openxmlformats.org/officeDocument/2006/relationships/video" Target="../media/media1.g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2.gif"/><Relationship Id="rId2" Type="http://schemas.openxmlformats.org/officeDocument/2006/relationships/video" Target="../media/media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3.png"/><Relationship Id="rId6" Type="http://schemas.openxmlformats.org/officeDocument/2006/relationships/image" Target="../media/image14.png"/><Relationship Id="rId1" Type="http://schemas.microsoft.com/office/2007/relationships/media" Target="../media/media3.mov"/><Relationship Id="rId2" Type="http://schemas.openxmlformats.org/officeDocument/2006/relationships/video" Target="../media/media3.mo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15.png"/><Relationship Id="rId6" Type="http://schemas.openxmlformats.org/officeDocument/2006/relationships/image" Target="../media/image16.png"/><Relationship Id="rId1" Type="http://schemas.microsoft.com/office/2007/relationships/media" Target="../media/media4.gif"/><Relationship Id="rId2" Type="http://schemas.openxmlformats.org/officeDocument/2006/relationships/video" Target="../media/media4.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7.png"/><Relationship Id="rId1" Type="http://schemas.microsoft.com/office/2007/relationships/media" Target="../media/media5.gif"/><Relationship Id="rId2" Type="http://schemas.openxmlformats.org/officeDocument/2006/relationships/video" Target="../media/media5.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1" Type="http://schemas.microsoft.com/office/2007/relationships/media" Target="../media/media6.gif"/><Relationship Id="rId2" Type="http://schemas.openxmlformats.org/officeDocument/2006/relationships/video" Target="../media/media6.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1" Type="http://schemas.microsoft.com/office/2007/relationships/media" Target="../media/media7.gif"/><Relationship Id="rId2" Type="http://schemas.openxmlformats.org/officeDocument/2006/relationships/video" Target="../media/media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97418"/>
            <a:ext cx="7543800" cy="1524000"/>
          </a:xfrm>
        </p:spPr>
        <p:txBody>
          <a:bodyPr/>
          <a:lstStyle/>
          <a:p>
            <a:r>
              <a:rPr lang="en-US" sz="6600" dirty="0" smtClean="0">
                <a:solidFill>
                  <a:schemeClr val="bg1"/>
                </a:solidFill>
              </a:rPr>
              <a:t>Predicting Baseball Game Outcomes</a:t>
            </a:r>
            <a:endParaRPr lang="en-US" sz="6600" dirty="0">
              <a:solidFill>
                <a:schemeClr val="bg1"/>
              </a:solidFill>
            </a:endParaRPr>
          </a:p>
        </p:txBody>
      </p:sp>
      <p:sp>
        <p:nvSpPr>
          <p:cNvPr id="3" name="Subtitle 2"/>
          <p:cNvSpPr>
            <a:spLocks noGrp="1"/>
          </p:cNvSpPr>
          <p:nvPr>
            <p:ph type="subTitle" idx="1"/>
          </p:nvPr>
        </p:nvSpPr>
        <p:spPr>
          <a:xfrm>
            <a:off x="762000" y="5593986"/>
            <a:ext cx="6858000" cy="990600"/>
          </a:xfrm>
        </p:spPr>
        <p:txBody>
          <a:bodyPr/>
          <a:lstStyle/>
          <a:p>
            <a:r>
              <a:rPr lang="en-US" dirty="0" smtClean="0">
                <a:latin typeface="Impact"/>
                <a:cs typeface="Impact"/>
              </a:rPr>
              <a:t>By: Tom Dobbs</a:t>
            </a:r>
            <a:endParaRPr lang="en-US" dirty="0">
              <a:latin typeface="Impact"/>
              <a:cs typeface="Impact"/>
            </a:endParaRPr>
          </a:p>
        </p:txBody>
      </p:sp>
      <p:pic>
        <p:nvPicPr>
          <p:cNvPr id="4" name="bdanc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1500" y="3383232"/>
            <a:ext cx="4508500" cy="2540000"/>
          </a:xfrm>
          <a:prstGeom prst="rect">
            <a:avLst/>
          </a:prstGeom>
        </p:spPr>
      </p:pic>
    </p:spTree>
    <p:extLst>
      <p:ext uri="{BB962C8B-B14F-4D97-AF65-F5344CB8AC3E}">
        <p14:creationId xmlns:p14="http://schemas.microsoft.com/office/powerpoint/2010/main" val="1378802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Project Overview</a:t>
            </a:r>
            <a:endParaRPr lang="en-US" dirty="0"/>
          </a:p>
        </p:txBody>
      </p:sp>
      <p:sp>
        <p:nvSpPr>
          <p:cNvPr id="4" name="Title 1"/>
          <p:cNvSpPr txBox="1">
            <a:spLocks/>
          </p:cNvSpPr>
          <p:nvPr/>
        </p:nvSpPr>
        <p:spPr>
          <a:xfrm>
            <a:off x="762000" y="1379614"/>
            <a:ext cx="6781800" cy="440575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smtClean="0">
                <a:latin typeface="Calibri"/>
                <a:cs typeface="Calibri"/>
              </a:rPr>
              <a:t>GOAL: </a:t>
            </a:r>
            <a:r>
              <a:rPr lang="en-US" sz="1600" dirty="0" smtClean="0">
                <a:latin typeface="Calibri"/>
                <a:cs typeface="Calibri"/>
              </a:rPr>
              <a:t>Predict baseball game outcomes</a:t>
            </a:r>
            <a:endParaRPr lang="en-US" sz="1600" dirty="0">
              <a:latin typeface="Calibri"/>
              <a:cs typeface="Calibri"/>
            </a:endParaRPr>
          </a:p>
          <a:p>
            <a:endParaRPr lang="en-US" sz="1600" dirty="0">
              <a:latin typeface="Calibri"/>
              <a:cs typeface="Calibri"/>
            </a:endParaRPr>
          </a:p>
          <a:p>
            <a:r>
              <a:rPr lang="en-US" sz="1600" b="1" dirty="0" smtClean="0">
                <a:latin typeface="Calibri"/>
                <a:cs typeface="Calibri"/>
              </a:rPr>
              <a:t>WHY: </a:t>
            </a:r>
            <a:endParaRPr lang="en-US" sz="1600" dirty="0" smtClean="0">
              <a:latin typeface="Calibri"/>
              <a:cs typeface="Calibri"/>
            </a:endParaRPr>
          </a:p>
          <a:p>
            <a:pPr marL="285750" indent="-285750">
              <a:buFontTx/>
              <a:buChar char="-"/>
            </a:pPr>
            <a:r>
              <a:rPr lang="en-US" sz="1600" dirty="0" smtClean="0">
                <a:latin typeface="Calibri"/>
                <a:cs typeface="Calibri"/>
              </a:rPr>
              <a:t>I love baseball [even though it’s boring] and they have a LOT of data</a:t>
            </a:r>
          </a:p>
          <a:p>
            <a:pPr marL="285750" indent="-285750">
              <a:buFontTx/>
              <a:buChar char="-"/>
            </a:pPr>
            <a:r>
              <a:rPr lang="en-US" sz="1600" dirty="0" smtClean="0">
                <a:latin typeface="Calibri"/>
                <a:cs typeface="Calibri"/>
              </a:rPr>
              <a:t>The </a:t>
            </a:r>
            <a:r>
              <a:rPr lang="en-US" sz="1600" dirty="0">
                <a:latin typeface="Calibri"/>
                <a:cs typeface="Calibri"/>
              </a:rPr>
              <a:t>type of data being logged is very </a:t>
            </a:r>
            <a:r>
              <a:rPr lang="en-US" sz="1600" dirty="0" smtClean="0">
                <a:latin typeface="Calibri"/>
                <a:cs typeface="Calibri"/>
              </a:rPr>
              <a:t>detailed</a:t>
            </a:r>
          </a:p>
          <a:p>
            <a:pPr marL="285750" indent="-285750">
              <a:buFontTx/>
              <a:buChar char="-"/>
            </a:pPr>
            <a:r>
              <a:rPr lang="en-US" sz="1600" dirty="0" smtClean="0">
                <a:latin typeface="Calibri"/>
                <a:cs typeface="Calibri"/>
              </a:rPr>
              <a:t>Data collection &amp; manipulation is complicated</a:t>
            </a:r>
          </a:p>
          <a:p>
            <a:pPr marL="285750" indent="-285750">
              <a:buFontTx/>
              <a:buChar char="-"/>
            </a:pPr>
            <a:r>
              <a:rPr lang="en-US" sz="1600" dirty="0" smtClean="0">
                <a:latin typeface="Calibri"/>
                <a:cs typeface="Calibri"/>
              </a:rPr>
              <a:t>If </a:t>
            </a:r>
            <a:r>
              <a:rPr lang="en-US" sz="1600" dirty="0">
                <a:latin typeface="Calibri"/>
                <a:cs typeface="Calibri"/>
              </a:rPr>
              <a:t>my model is good </a:t>
            </a:r>
            <a:r>
              <a:rPr lang="en-US" sz="1600" dirty="0" smtClean="0">
                <a:latin typeface="Calibri"/>
                <a:cs typeface="Calibri"/>
              </a:rPr>
              <a:t>enough, I’ll be super rich</a:t>
            </a:r>
            <a:endParaRPr lang="en-US" sz="1600" dirty="0">
              <a:latin typeface="Calibri"/>
              <a:cs typeface="Calibri"/>
            </a:endParaRPr>
          </a:p>
          <a:p>
            <a:endParaRPr lang="en-US" sz="1600" dirty="0" smtClean="0">
              <a:latin typeface="Calibri"/>
              <a:cs typeface="Calibri"/>
            </a:endParaRPr>
          </a:p>
          <a:p>
            <a:r>
              <a:rPr lang="en-US" sz="1600" b="1" dirty="0" smtClean="0">
                <a:latin typeface="Calibri"/>
                <a:cs typeface="Calibri"/>
              </a:rPr>
              <a:t>FEATURES</a:t>
            </a:r>
            <a:r>
              <a:rPr lang="en-US" sz="1600" b="1" dirty="0">
                <a:latin typeface="Calibri"/>
                <a:cs typeface="Calibri"/>
              </a:rPr>
              <a:t>:</a:t>
            </a:r>
          </a:p>
          <a:p>
            <a:pPr marL="285750" indent="-285750">
              <a:buFontTx/>
              <a:buChar char="-"/>
            </a:pPr>
            <a:r>
              <a:rPr lang="en-US" sz="1600" dirty="0" smtClean="0">
                <a:latin typeface="Calibri"/>
                <a:cs typeface="Calibri"/>
              </a:rPr>
              <a:t>Starting Pitchers – Trending pitcher performance</a:t>
            </a:r>
          </a:p>
          <a:p>
            <a:pPr marL="285750" indent="-285750">
              <a:buFontTx/>
              <a:buChar char="-"/>
            </a:pPr>
            <a:r>
              <a:rPr lang="en-US" sz="1600" dirty="0" smtClean="0">
                <a:latin typeface="Calibri"/>
                <a:cs typeface="Calibri"/>
              </a:rPr>
              <a:t>Starting Batters </a:t>
            </a:r>
            <a:r>
              <a:rPr lang="en-US" sz="1600" dirty="0">
                <a:latin typeface="Calibri"/>
                <a:cs typeface="Calibri"/>
              </a:rPr>
              <a:t>(Lineup</a:t>
            </a:r>
            <a:r>
              <a:rPr lang="en-US" sz="1600" dirty="0" smtClean="0">
                <a:latin typeface="Calibri"/>
                <a:cs typeface="Calibri"/>
              </a:rPr>
              <a:t>) – Trending performance of players aggregated to form “lineups”</a:t>
            </a:r>
          </a:p>
          <a:p>
            <a:pPr marL="285750" indent="-285750">
              <a:buFontTx/>
              <a:buChar char="-"/>
            </a:pPr>
            <a:r>
              <a:rPr lang="en-US" sz="1600" dirty="0" smtClean="0">
                <a:latin typeface="Calibri"/>
                <a:cs typeface="Calibri"/>
              </a:rPr>
              <a:t>Teams – Trending Team Performance</a:t>
            </a:r>
            <a:endParaRPr lang="en-US" sz="1600" dirty="0">
              <a:latin typeface="Calibri"/>
              <a:cs typeface="Calibri"/>
            </a:endParaRPr>
          </a:p>
          <a:p>
            <a:endParaRPr lang="en-US" sz="1600" dirty="0">
              <a:latin typeface="Calibri"/>
              <a:cs typeface="Calibri"/>
            </a:endParaRPr>
          </a:p>
          <a:p>
            <a:r>
              <a:rPr lang="en-US" sz="1600" b="1" dirty="0">
                <a:latin typeface="Calibri"/>
                <a:cs typeface="Calibri"/>
              </a:rPr>
              <a:t>TARGET: </a:t>
            </a:r>
            <a:r>
              <a:rPr lang="en-US" sz="1600" dirty="0" smtClean="0">
                <a:latin typeface="Calibri"/>
                <a:cs typeface="Calibri"/>
              </a:rPr>
              <a:t>Home win</a:t>
            </a:r>
          </a:p>
          <a:p>
            <a:endParaRPr lang="en-US" sz="1600" dirty="0" smtClean="0">
              <a:latin typeface="Calibri"/>
              <a:cs typeface="Calibri"/>
            </a:endParaRPr>
          </a:p>
          <a:p>
            <a:endParaRPr lang="en-US" sz="1600" dirty="0">
              <a:latin typeface="Calibri"/>
              <a:cs typeface="Calibri"/>
            </a:endParaRPr>
          </a:p>
        </p:txBody>
      </p:sp>
      <p:pic>
        <p:nvPicPr>
          <p:cNvPr id="5" name="200.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59320" y="4250172"/>
            <a:ext cx="4072495" cy="2529499"/>
          </a:xfrm>
          <a:prstGeom prst="rect">
            <a:avLst/>
          </a:prstGeom>
        </p:spPr>
      </p:pic>
    </p:spTree>
    <p:extLst>
      <p:ext uri="{BB962C8B-B14F-4D97-AF65-F5344CB8AC3E}">
        <p14:creationId xmlns:p14="http://schemas.microsoft.com/office/powerpoint/2010/main" val="1079665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Data History</a:t>
            </a:r>
            <a:endParaRPr lang="en-US" dirty="0"/>
          </a:p>
        </p:txBody>
      </p:sp>
      <p:sp>
        <p:nvSpPr>
          <p:cNvPr id="4" name="Title 1"/>
          <p:cNvSpPr txBox="1">
            <a:spLocks/>
          </p:cNvSpPr>
          <p:nvPr/>
        </p:nvSpPr>
        <p:spPr>
          <a:xfrm>
            <a:off x="762000" y="1203231"/>
            <a:ext cx="6781800" cy="1343761"/>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smtClean="0">
                <a:latin typeface="Calibri"/>
                <a:cs typeface="Calibri"/>
              </a:rPr>
              <a:t>Major League Baseball has been tracking detailed pitch by pitch stats since 2006 with the PITCHf/x[1] camera system. There are roughly 30 data points logged for every pitch; data points that go as far as describing the exact pitch location, the velocity of the ball from the pitcher’s hand, and the break angle of the ball from the pitcher’s hand to the plate. </a:t>
            </a:r>
          </a:p>
        </p:txBody>
      </p:sp>
      <p:pic>
        <p:nvPicPr>
          <p:cNvPr id="10" name="Picture 9" descr="Glossary_of_the_Gameday_pitch_fields___Fast_Bal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49" y="2754832"/>
            <a:ext cx="6642100" cy="2209800"/>
          </a:xfrm>
          <a:prstGeom prst="rect">
            <a:avLst/>
          </a:prstGeom>
        </p:spPr>
      </p:pic>
      <p:sp>
        <p:nvSpPr>
          <p:cNvPr id="11" name="Title 1"/>
          <p:cNvSpPr txBox="1">
            <a:spLocks/>
          </p:cNvSpPr>
          <p:nvPr/>
        </p:nvSpPr>
        <p:spPr>
          <a:xfrm>
            <a:off x="762000" y="4714191"/>
            <a:ext cx="6781800" cy="1343761"/>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600" dirty="0" smtClean="0">
              <a:latin typeface="Calibri"/>
              <a:cs typeface="Calibri"/>
            </a:endParaRPr>
          </a:p>
          <a:p>
            <a:r>
              <a:rPr lang="en-US" sz="1400" b="1" dirty="0" smtClean="0">
                <a:latin typeface="Calibri"/>
                <a:cs typeface="Calibri"/>
              </a:rPr>
              <a:t>Cool Fact</a:t>
            </a:r>
            <a:r>
              <a:rPr lang="en-US" sz="1400" dirty="0" smtClean="0">
                <a:latin typeface="Calibri"/>
                <a:cs typeface="Calibri"/>
              </a:rPr>
              <a:t>: MLB uses Machine Learning to Classify the pitch_type!!!!!</a:t>
            </a:r>
          </a:p>
        </p:txBody>
      </p:sp>
      <p:sp>
        <p:nvSpPr>
          <p:cNvPr id="12" name="Rectangle 11"/>
          <p:cNvSpPr/>
          <p:nvPr/>
        </p:nvSpPr>
        <p:spPr>
          <a:xfrm>
            <a:off x="762000" y="6197323"/>
            <a:ext cx="8025000" cy="461665"/>
          </a:xfrm>
          <a:prstGeom prst="rect">
            <a:avLst/>
          </a:prstGeom>
        </p:spPr>
        <p:txBody>
          <a:bodyPr wrap="square">
            <a:spAutoFit/>
          </a:bodyPr>
          <a:lstStyle/>
          <a:p>
            <a:r>
              <a:rPr lang="en-US" sz="1200" dirty="0" smtClean="0">
                <a:latin typeface="Calibri"/>
                <a:cs typeface="Calibri"/>
              </a:rPr>
              <a:t>[1] PITCHf</a:t>
            </a:r>
            <a:r>
              <a:rPr lang="en-US" sz="1200" dirty="0">
                <a:latin typeface="Calibri"/>
                <a:cs typeface="Calibri"/>
              </a:rPr>
              <a:t>/x, created and maintained by Sportvision, is a system that tracks the speeds and trajectories of pitched baseballs. This system, which made its debut in the 2006 MLB playoffs, is installed in every MLB stadium</a:t>
            </a:r>
            <a:r>
              <a:rPr lang="en-US" sz="1200" dirty="0" smtClean="0">
                <a:latin typeface="Calibri"/>
                <a:cs typeface="Calibri"/>
              </a:rPr>
              <a:t>.</a:t>
            </a:r>
            <a:endParaRPr lang="en-US" sz="1200" dirty="0">
              <a:latin typeface="Calibri"/>
              <a:cs typeface="Calibri"/>
            </a:endParaRPr>
          </a:p>
        </p:txBody>
      </p:sp>
      <p:pic>
        <p:nvPicPr>
          <p:cNvPr id="14" name="Picture 13" descr="iphone_emojis_-_Google_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249" y="3317764"/>
            <a:ext cx="1029762" cy="1092551"/>
          </a:xfrm>
          <a:prstGeom prst="rect">
            <a:avLst/>
          </a:prstGeom>
        </p:spPr>
      </p:pic>
    </p:spTree>
    <p:extLst>
      <p:ext uri="{BB962C8B-B14F-4D97-AF65-F5344CB8AC3E}">
        <p14:creationId xmlns:p14="http://schemas.microsoft.com/office/powerpoint/2010/main" val="27723799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Data Format</a:t>
            </a:r>
            <a:endParaRPr lang="en-US" dirty="0"/>
          </a:p>
        </p:txBody>
      </p:sp>
      <p:pic>
        <p:nvPicPr>
          <p:cNvPr id="3" name="Picture 2" descr="Mozilla_Firefo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8523"/>
            <a:ext cx="9144000" cy="1855138"/>
          </a:xfrm>
          <a:prstGeom prst="rect">
            <a:avLst/>
          </a:prstGeom>
        </p:spPr>
      </p:pic>
      <p:pic>
        <p:nvPicPr>
          <p:cNvPr id="5" name="Picture 4" descr="Index_of__components_game_mlb_year_2009_month_10_day_06_gid_2009_10_06_detmlb_minmlb_1.png"/>
          <p:cNvPicPr>
            <a:picLocks noChangeAspect="1"/>
          </p:cNvPicPr>
          <p:nvPr/>
        </p:nvPicPr>
        <p:blipFill rotWithShape="1">
          <a:blip r:embed="rId3">
            <a:extLst>
              <a:ext uri="{28A0092B-C50C-407E-A947-70E740481C1C}">
                <a14:useLocalDpi xmlns:a14="http://schemas.microsoft.com/office/drawing/2010/main" val="0"/>
              </a:ext>
            </a:extLst>
          </a:blip>
          <a:srcRect t="3899" b="24140"/>
          <a:stretch/>
        </p:blipFill>
        <p:spPr>
          <a:xfrm>
            <a:off x="6335479" y="1291774"/>
            <a:ext cx="1046752" cy="2990105"/>
          </a:xfrm>
          <a:prstGeom prst="rect">
            <a:avLst/>
          </a:prstGeom>
        </p:spPr>
      </p:pic>
      <p:pic>
        <p:nvPicPr>
          <p:cNvPr id="7" name="Picture 6" descr="Index_of__components_game_mlb_year_2009_month_10_day_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643" y="1056392"/>
            <a:ext cx="5535357" cy="235382"/>
          </a:xfrm>
          <a:prstGeom prst="rect">
            <a:avLst/>
          </a:prstGeom>
        </p:spPr>
      </p:pic>
      <p:pic>
        <p:nvPicPr>
          <p:cNvPr id="9" name="Picture 8" descr="Index_of__components_game_mlb_year_2009_month_09_day_0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643" y="1291774"/>
            <a:ext cx="2477267" cy="2990105"/>
          </a:xfrm>
          <a:prstGeom prst="rect">
            <a:avLst/>
          </a:prstGeom>
        </p:spPr>
      </p:pic>
      <p:pic>
        <p:nvPicPr>
          <p:cNvPr id="12" name="Picture 11" descr="Index_of__components_game_mlb_year_2009_month_10_day_06_gid_2009_10_06_detmlb_minmlb_1_inn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4467" y="1298418"/>
            <a:ext cx="1479533" cy="2990105"/>
          </a:xfrm>
          <a:prstGeom prst="rect">
            <a:avLst/>
          </a:prstGeom>
        </p:spPr>
      </p:pic>
      <p:sp>
        <p:nvSpPr>
          <p:cNvPr id="13" name="TextBox 12"/>
          <p:cNvSpPr txBox="1"/>
          <p:nvPr/>
        </p:nvSpPr>
        <p:spPr>
          <a:xfrm>
            <a:off x="149940" y="1381005"/>
            <a:ext cx="3458703" cy="1815882"/>
          </a:xfrm>
          <a:prstGeom prst="rect">
            <a:avLst/>
          </a:prstGeom>
          <a:noFill/>
        </p:spPr>
        <p:txBody>
          <a:bodyPr wrap="square" rtlCol="0">
            <a:spAutoFit/>
          </a:bodyPr>
          <a:lstStyle/>
          <a:p>
            <a:r>
              <a:rPr lang="en-US" sz="1600" dirty="0" smtClean="0">
                <a:latin typeface="Calibri"/>
                <a:cs typeface="Calibri"/>
              </a:rPr>
              <a:t>Baseball data is located on the </a:t>
            </a:r>
            <a:r>
              <a:rPr lang="en-US" sz="1600" dirty="0" err="1" smtClean="0">
                <a:latin typeface="Calibri"/>
                <a:cs typeface="Calibri"/>
              </a:rPr>
              <a:t>MLB.com</a:t>
            </a:r>
            <a:r>
              <a:rPr lang="en-US" sz="1600" dirty="0" smtClean="0">
                <a:latin typeface="Calibri"/>
                <a:cs typeface="Calibri"/>
              </a:rPr>
              <a:t> website and it’s NOT pretty.</a:t>
            </a:r>
          </a:p>
          <a:p>
            <a:endParaRPr lang="en-US" sz="1600" dirty="0">
              <a:latin typeface="Calibri"/>
              <a:cs typeface="Calibri"/>
            </a:endParaRPr>
          </a:p>
          <a:p>
            <a:r>
              <a:rPr lang="en-US" sz="1600" dirty="0" smtClean="0">
                <a:latin typeface="Calibri"/>
                <a:cs typeface="Calibri"/>
              </a:rPr>
              <a:t>There are a web of URLs to iterate through and at the end of the trail, the data is stored in XML format.</a:t>
            </a:r>
          </a:p>
          <a:p>
            <a:endParaRPr lang="en-US" sz="1600" dirty="0">
              <a:latin typeface="Calibri"/>
              <a:cs typeface="Calibri"/>
            </a:endParaRPr>
          </a:p>
        </p:txBody>
      </p:sp>
      <p:pic>
        <p:nvPicPr>
          <p:cNvPr id="14" name="Picture 13" descr="single_emojis_-_Google_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5961" y="3108695"/>
            <a:ext cx="917265" cy="927128"/>
          </a:xfrm>
          <a:prstGeom prst="rect">
            <a:avLst/>
          </a:prstGeom>
        </p:spPr>
      </p:pic>
      <p:pic>
        <p:nvPicPr>
          <p:cNvPr id="4" name="Picture 3"/>
          <p:cNvPicPr>
            <a:picLocks noChangeAspect="1"/>
          </p:cNvPicPr>
          <p:nvPr/>
        </p:nvPicPr>
        <p:blipFill>
          <a:blip r:embed="rId8"/>
          <a:stretch>
            <a:fillRect/>
          </a:stretch>
        </p:blipFill>
        <p:spPr>
          <a:xfrm>
            <a:off x="366102" y="2980006"/>
            <a:ext cx="1215025" cy="1198896"/>
          </a:xfrm>
          <a:prstGeom prst="rect">
            <a:avLst/>
          </a:prstGeom>
        </p:spPr>
      </p:pic>
    </p:spTree>
    <p:extLst>
      <p:ext uri="{BB962C8B-B14F-4D97-AF65-F5344CB8AC3E}">
        <p14:creationId xmlns:p14="http://schemas.microsoft.com/office/powerpoint/2010/main" val="23224743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Data Scraping</a:t>
            </a:r>
            <a:endParaRPr lang="en-US" dirty="0"/>
          </a:p>
        </p:txBody>
      </p:sp>
      <p:sp>
        <p:nvSpPr>
          <p:cNvPr id="3" name="Rectangle 2"/>
          <p:cNvSpPr/>
          <p:nvPr/>
        </p:nvSpPr>
        <p:spPr>
          <a:xfrm>
            <a:off x="460286" y="1102246"/>
            <a:ext cx="7803931" cy="2308324"/>
          </a:xfrm>
          <a:prstGeom prst="rect">
            <a:avLst/>
          </a:prstGeom>
        </p:spPr>
        <p:txBody>
          <a:bodyPr wrap="square">
            <a:spAutoFit/>
          </a:bodyPr>
          <a:lstStyle/>
          <a:p>
            <a:r>
              <a:rPr lang="en-US" dirty="0">
                <a:latin typeface="Calibri"/>
                <a:cs typeface="Calibri"/>
              </a:rPr>
              <a:t>Luckily we live in an open source world! Turns out someone put together </a:t>
            </a:r>
            <a:r>
              <a:rPr lang="en-US" dirty="0" smtClean="0">
                <a:latin typeface="Calibri"/>
                <a:cs typeface="Calibri"/>
              </a:rPr>
              <a:t>a Python </a:t>
            </a:r>
            <a:r>
              <a:rPr lang="en-US" dirty="0">
                <a:latin typeface="Calibri"/>
                <a:cs typeface="Calibri"/>
              </a:rPr>
              <a:t>parser to pull PITCHf/x data on </a:t>
            </a:r>
            <a:r>
              <a:rPr lang="en-US" u="sng" dirty="0">
                <a:latin typeface="Calibri"/>
                <a:cs typeface="Calibri"/>
              </a:rPr>
              <a:t>September 2015</a:t>
            </a:r>
            <a:r>
              <a:rPr lang="en-US" dirty="0">
                <a:latin typeface="Calibri"/>
                <a:cs typeface="Calibri"/>
              </a:rPr>
              <a:t>! – </a:t>
            </a:r>
            <a:r>
              <a:rPr lang="en-US" dirty="0" smtClean="0">
                <a:latin typeface="Calibri"/>
                <a:cs typeface="Calibri"/>
              </a:rPr>
              <a:t>But it was totally not what I was looking for </a:t>
            </a:r>
            <a:r>
              <a:rPr lang="en-US" dirty="0" smtClean="0">
                <a:latin typeface="Calibri"/>
                <a:cs typeface="Calibri"/>
                <a:sym typeface="Wingdings"/>
              </a:rPr>
              <a:t>….so I decided to rebuild! And 6 to infinity hours later I rebuilt it to scrape the exact information I wanted into 3 tables.</a:t>
            </a:r>
          </a:p>
          <a:p>
            <a:r>
              <a:rPr lang="en-US" u="sng" dirty="0" smtClean="0">
                <a:latin typeface="Calibri"/>
                <a:cs typeface="Calibri"/>
                <a:sym typeface="Wingdings"/>
              </a:rPr>
              <a:t>10 Years of Data and 30,000 games!!</a:t>
            </a:r>
          </a:p>
          <a:p>
            <a:pPr marL="342900" indent="-342900">
              <a:buAutoNum type="arabicPeriod"/>
            </a:pPr>
            <a:r>
              <a:rPr lang="en-US" dirty="0" smtClean="0">
                <a:latin typeface="Calibri"/>
                <a:cs typeface="Calibri"/>
                <a:sym typeface="Wingdings"/>
              </a:rPr>
              <a:t>Pitcher performance</a:t>
            </a:r>
          </a:p>
          <a:p>
            <a:pPr marL="342900" indent="-342900">
              <a:buAutoNum type="arabicPeriod"/>
            </a:pPr>
            <a:r>
              <a:rPr lang="en-US" dirty="0">
                <a:latin typeface="Calibri"/>
                <a:cs typeface="Calibri"/>
                <a:sym typeface="Wingdings"/>
              </a:rPr>
              <a:t>B</a:t>
            </a:r>
            <a:r>
              <a:rPr lang="en-US" dirty="0" smtClean="0">
                <a:latin typeface="Calibri"/>
                <a:cs typeface="Calibri"/>
                <a:sym typeface="Wingdings"/>
              </a:rPr>
              <a:t>atter performance</a:t>
            </a:r>
          </a:p>
          <a:p>
            <a:pPr marL="342900" indent="-342900">
              <a:buAutoNum type="arabicPeriod"/>
            </a:pPr>
            <a:r>
              <a:rPr lang="en-US" dirty="0" err="1" smtClean="0">
                <a:latin typeface="Calibri"/>
                <a:cs typeface="Calibri"/>
                <a:sym typeface="Wingdings"/>
              </a:rPr>
              <a:t>Boxscore</a:t>
            </a:r>
            <a:r>
              <a:rPr lang="en-US" dirty="0" err="1">
                <a:latin typeface="Calibri"/>
                <a:cs typeface="Calibri"/>
                <a:sym typeface="Wingdings"/>
              </a:rPr>
              <a:t>s</a:t>
            </a:r>
            <a:endParaRPr lang="en-US" dirty="0" smtClean="0">
              <a:latin typeface="Calibri"/>
              <a:cs typeface="Calibri"/>
            </a:endParaRPr>
          </a:p>
        </p:txBody>
      </p:sp>
      <p:pic>
        <p:nvPicPr>
          <p:cNvPr id="4" name="webscrapecelebrat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83498" y="2282371"/>
            <a:ext cx="2496559" cy="4438326"/>
          </a:xfrm>
          <a:prstGeom prst="rect">
            <a:avLst/>
          </a:prstGeom>
        </p:spPr>
      </p:pic>
      <p:pic>
        <p:nvPicPr>
          <p:cNvPr id="5" name="Picture 4" descr="baseball_data_scrape-boxscore_py_-__Users_thomasdobbs_Desktop_my_python_data_science_SF_DAT_17_WORK_Final_Project_-_Ato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286" y="3471661"/>
            <a:ext cx="4603700" cy="3249035"/>
          </a:xfrm>
          <a:prstGeom prst="rect">
            <a:avLst/>
          </a:prstGeom>
        </p:spPr>
      </p:pic>
      <p:sp>
        <p:nvSpPr>
          <p:cNvPr id="6" name="TextBox 5"/>
          <p:cNvSpPr txBox="1"/>
          <p:nvPr/>
        </p:nvSpPr>
        <p:spPr>
          <a:xfrm>
            <a:off x="5983498" y="2314733"/>
            <a:ext cx="2631368" cy="923330"/>
          </a:xfrm>
          <a:prstGeom prst="rect">
            <a:avLst/>
          </a:prstGeom>
          <a:noFill/>
        </p:spPr>
        <p:txBody>
          <a:bodyPr wrap="square" rtlCol="0">
            <a:spAutoFit/>
          </a:bodyPr>
          <a:lstStyle/>
          <a:p>
            <a:pPr algn="ctr"/>
            <a:r>
              <a:rPr lang="en-US" b="1" dirty="0" smtClean="0">
                <a:solidFill>
                  <a:schemeClr val="accent1"/>
                </a:solidFill>
                <a:latin typeface="+mj-lt"/>
              </a:rPr>
              <a:t>1am &amp; validated the scraper is working properly</a:t>
            </a:r>
            <a:endParaRPr lang="en-US" b="1" dirty="0">
              <a:solidFill>
                <a:schemeClr val="accent1"/>
              </a:solidFill>
              <a:latin typeface="+mj-lt"/>
            </a:endParaRPr>
          </a:p>
        </p:txBody>
      </p:sp>
    </p:spTree>
    <p:extLst>
      <p:ext uri="{BB962C8B-B14F-4D97-AF65-F5344CB8AC3E}">
        <p14:creationId xmlns:p14="http://schemas.microsoft.com/office/powerpoint/2010/main" val="1890672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Data Wrangling</a:t>
            </a:r>
            <a:endParaRPr lang="en-US" dirty="0"/>
          </a:p>
        </p:txBody>
      </p:sp>
      <p:sp>
        <p:nvSpPr>
          <p:cNvPr id="5" name="Rectangle 4"/>
          <p:cNvSpPr/>
          <p:nvPr/>
        </p:nvSpPr>
        <p:spPr>
          <a:xfrm>
            <a:off x="460286" y="1102246"/>
            <a:ext cx="7803931" cy="2369880"/>
          </a:xfrm>
          <a:prstGeom prst="rect">
            <a:avLst/>
          </a:prstGeom>
        </p:spPr>
        <p:txBody>
          <a:bodyPr wrap="square">
            <a:spAutoFit/>
          </a:bodyPr>
          <a:lstStyle/>
          <a:p>
            <a:r>
              <a:rPr lang="en-US" dirty="0" smtClean="0">
                <a:latin typeface="Calibri"/>
                <a:cs typeface="Calibri"/>
              </a:rPr>
              <a:t>The primary manipulation I applied was creating 14 Performance Related Columns based off of the starting pitchers and starting lineups for that day:</a:t>
            </a:r>
          </a:p>
          <a:p>
            <a:pPr marL="342900" indent="-342900">
              <a:buFont typeface="+mj-lt"/>
              <a:buAutoNum type="arabicPeriod"/>
            </a:pPr>
            <a:r>
              <a:rPr lang="en-US" sz="1600" dirty="0" smtClean="0">
                <a:latin typeface="Calibri"/>
                <a:cs typeface="Calibri"/>
              </a:rPr>
              <a:t>Avg. runs given up by pitcher</a:t>
            </a:r>
          </a:p>
          <a:p>
            <a:pPr marL="342900" indent="-342900">
              <a:buFont typeface="+mj-lt"/>
              <a:buAutoNum type="arabicPeriod"/>
            </a:pPr>
            <a:r>
              <a:rPr lang="en-US" sz="1600" dirty="0" smtClean="0">
                <a:latin typeface="Calibri"/>
                <a:cs typeface="Calibri"/>
              </a:rPr>
              <a:t>Avg. earned runs given up by pitcher</a:t>
            </a:r>
          </a:p>
          <a:p>
            <a:pPr marL="342900" indent="-342900">
              <a:buFont typeface="+mj-lt"/>
              <a:buAutoNum type="arabicPeriod"/>
            </a:pPr>
            <a:r>
              <a:rPr lang="en-US" sz="1600" dirty="0" smtClean="0">
                <a:latin typeface="Calibri"/>
                <a:cs typeface="Calibri"/>
              </a:rPr>
              <a:t>Aggregated avg. runs per game</a:t>
            </a:r>
          </a:p>
          <a:p>
            <a:pPr marL="342900" indent="-342900">
              <a:buFont typeface="+mj-lt"/>
              <a:buAutoNum type="arabicPeriod"/>
            </a:pPr>
            <a:r>
              <a:rPr lang="en-US" sz="1600" dirty="0" smtClean="0">
                <a:latin typeface="Calibri"/>
                <a:cs typeface="Calibri"/>
              </a:rPr>
              <a:t>Aggregated </a:t>
            </a:r>
            <a:r>
              <a:rPr lang="en-US" sz="1600" dirty="0">
                <a:latin typeface="Calibri"/>
                <a:cs typeface="Calibri"/>
              </a:rPr>
              <a:t>avg. </a:t>
            </a:r>
            <a:r>
              <a:rPr lang="en-US" sz="1600" dirty="0" err="1" smtClean="0">
                <a:latin typeface="Calibri"/>
                <a:cs typeface="Calibri"/>
              </a:rPr>
              <a:t>rbi’s</a:t>
            </a:r>
            <a:r>
              <a:rPr lang="en-US" sz="1600" dirty="0" smtClean="0">
                <a:latin typeface="Calibri"/>
                <a:cs typeface="Calibri"/>
              </a:rPr>
              <a:t> per game</a:t>
            </a:r>
            <a:endParaRPr lang="en-US" sz="1600" dirty="0">
              <a:latin typeface="Calibri"/>
              <a:cs typeface="Calibri"/>
            </a:endParaRPr>
          </a:p>
          <a:p>
            <a:pPr marL="342900" indent="-342900">
              <a:buFont typeface="+mj-lt"/>
              <a:buAutoNum type="arabicPeriod"/>
            </a:pPr>
            <a:r>
              <a:rPr lang="en-US" sz="1600" dirty="0">
                <a:latin typeface="Calibri"/>
                <a:cs typeface="Calibri"/>
              </a:rPr>
              <a:t>Aggregated avg. </a:t>
            </a:r>
            <a:r>
              <a:rPr lang="en-US" sz="1600" dirty="0" smtClean="0">
                <a:latin typeface="Calibri"/>
                <a:cs typeface="Calibri"/>
              </a:rPr>
              <a:t>hits </a:t>
            </a:r>
            <a:r>
              <a:rPr lang="en-US" sz="1600" dirty="0">
                <a:latin typeface="Calibri"/>
                <a:cs typeface="Calibri"/>
              </a:rPr>
              <a:t>per game</a:t>
            </a:r>
          </a:p>
          <a:p>
            <a:pPr marL="342900" indent="-342900">
              <a:buFont typeface="+mj-lt"/>
              <a:buAutoNum type="arabicPeriod"/>
            </a:pPr>
            <a:r>
              <a:rPr lang="en-US" sz="1600" dirty="0" smtClean="0">
                <a:latin typeface="Calibri"/>
                <a:cs typeface="Calibri"/>
              </a:rPr>
              <a:t>Team’s win </a:t>
            </a:r>
            <a:r>
              <a:rPr lang="en-US" sz="1600" dirty="0" err="1" smtClean="0">
                <a:latin typeface="Calibri"/>
                <a:cs typeface="Calibri"/>
              </a:rPr>
              <a:t>prob</a:t>
            </a:r>
            <a:r>
              <a:rPr lang="en-US" sz="1600" dirty="0" smtClean="0">
                <a:latin typeface="Calibri"/>
                <a:cs typeface="Calibri"/>
              </a:rPr>
              <a:t> </a:t>
            </a:r>
            <a:r>
              <a:rPr lang="en-US" sz="1600" dirty="0">
                <a:latin typeface="Calibri"/>
                <a:cs typeface="Calibri"/>
              </a:rPr>
              <a:t>home/away</a:t>
            </a:r>
            <a:endParaRPr lang="en-US" sz="1600" dirty="0" smtClean="0">
              <a:latin typeface="Calibri"/>
              <a:cs typeface="Calibri"/>
            </a:endParaRPr>
          </a:p>
          <a:p>
            <a:pPr marL="342900" indent="-342900">
              <a:buFont typeface="+mj-lt"/>
              <a:buAutoNum type="arabicPeriod"/>
            </a:pPr>
            <a:r>
              <a:rPr lang="en-US" sz="1600" dirty="0" smtClean="0">
                <a:latin typeface="Calibri"/>
                <a:cs typeface="Calibri"/>
              </a:rPr>
              <a:t>Team’s avg. runs home/away</a:t>
            </a:r>
          </a:p>
        </p:txBody>
      </p:sp>
      <p:pic>
        <p:nvPicPr>
          <p:cNvPr id="3" name="Picture 2" descr="Predicting_Baseball_Game_Outcom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63188"/>
            <a:ext cx="5832113" cy="3394812"/>
          </a:xfrm>
          <a:prstGeom prst="rect">
            <a:avLst/>
          </a:prstGeom>
        </p:spPr>
      </p:pic>
      <p:pic>
        <p:nvPicPr>
          <p:cNvPr id="7" name="wrangl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74541" y="2093872"/>
            <a:ext cx="4521200" cy="2540000"/>
          </a:xfrm>
          <a:prstGeom prst="rect">
            <a:avLst/>
          </a:prstGeom>
        </p:spPr>
      </p:pic>
    </p:spTree>
    <p:extLst>
      <p:ext uri="{BB962C8B-B14F-4D97-AF65-F5344CB8AC3E}">
        <p14:creationId xmlns:p14="http://schemas.microsoft.com/office/powerpoint/2010/main" val="1412281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12565"/>
            <a:ext cx="6781800" cy="817144"/>
          </a:xfrm>
        </p:spPr>
        <p:txBody>
          <a:bodyPr>
            <a:noAutofit/>
          </a:bodyPr>
          <a:lstStyle/>
          <a:p>
            <a:r>
              <a:rPr lang="en-US" sz="4800" dirty="0" smtClean="0"/>
              <a:t>What ML Model wins???</a:t>
            </a:r>
            <a:endParaRPr lang="en-US" sz="4800" dirty="0"/>
          </a:p>
        </p:txBody>
      </p:sp>
      <p:sp>
        <p:nvSpPr>
          <p:cNvPr id="4" name="Title 1"/>
          <p:cNvSpPr txBox="1">
            <a:spLocks/>
          </p:cNvSpPr>
          <p:nvPr/>
        </p:nvSpPr>
        <p:spPr>
          <a:xfrm>
            <a:off x="762000" y="1379614"/>
            <a:ext cx="6781800" cy="440575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400" dirty="0">
              <a:latin typeface="Calibri"/>
              <a:cs typeface="Calibri"/>
            </a:endParaRPr>
          </a:p>
        </p:txBody>
      </p:sp>
      <p:sp>
        <p:nvSpPr>
          <p:cNvPr id="5" name="Rectangle 4"/>
          <p:cNvSpPr/>
          <p:nvPr/>
        </p:nvSpPr>
        <p:spPr>
          <a:xfrm>
            <a:off x="105624" y="1102611"/>
            <a:ext cx="4642278" cy="5078314"/>
          </a:xfrm>
          <a:prstGeom prst="rect">
            <a:avLst/>
          </a:prstGeom>
        </p:spPr>
        <p:txBody>
          <a:bodyPr wrap="square">
            <a:spAutoFit/>
          </a:bodyPr>
          <a:lstStyle/>
          <a:p>
            <a:r>
              <a:rPr lang="en-US" b="1" dirty="0" smtClean="0">
                <a:latin typeface="Calibri"/>
                <a:cs typeface="Calibri"/>
              </a:rPr>
              <a:t>Bad Models</a:t>
            </a:r>
          </a:p>
          <a:p>
            <a:pPr marL="285750" indent="-285750">
              <a:buFontTx/>
              <a:buChar char="-"/>
            </a:pPr>
            <a:r>
              <a:rPr lang="en-US" dirty="0" smtClean="0">
                <a:latin typeface="Calibri"/>
                <a:cs typeface="Calibri"/>
              </a:rPr>
              <a:t>Trees</a:t>
            </a:r>
          </a:p>
          <a:p>
            <a:pPr marL="742950" lvl="1" indent="-285750">
              <a:buFontTx/>
              <a:buChar char="-"/>
            </a:pPr>
            <a:r>
              <a:rPr lang="en-US" dirty="0" smtClean="0">
                <a:latin typeface="Calibri"/>
                <a:cs typeface="Calibri"/>
              </a:rPr>
              <a:t>This model immediately split on the home team winning (roughly 95%+ of predictions were that the home team would win)</a:t>
            </a:r>
          </a:p>
          <a:p>
            <a:endParaRPr lang="en-US" b="1" dirty="0" smtClean="0">
              <a:latin typeface="Calibri"/>
              <a:cs typeface="Calibri"/>
            </a:endParaRPr>
          </a:p>
          <a:p>
            <a:r>
              <a:rPr lang="en-US" b="1" dirty="0" smtClean="0">
                <a:latin typeface="Calibri"/>
                <a:cs typeface="Calibri"/>
              </a:rPr>
              <a:t>Good Models</a:t>
            </a:r>
          </a:p>
          <a:p>
            <a:pPr marL="285750" indent="-285750">
              <a:buFontTx/>
              <a:buChar char="-"/>
            </a:pPr>
            <a:r>
              <a:rPr lang="en-US" dirty="0" smtClean="0">
                <a:latin typeface="Calibri"/>
                <a:cs typeface="Calibri"/>
              </a:rPr>
              <a:t>Support Vector Machines (SVM) &amp; Logistic Regression</a:t>
            </a:r>
          </a:p>
          <a:p>
            <a:pPr marL="285750" indent="-285750">
              <a:buFontTx/>
              <a:buChar char="-"/>
            </a:pPr>
            <a:endParaRPr lang="en-US" dirty="0" smtClean="0">
              <a:latin typeface="Calibri"/>
              <a:cs typeface="Calibri"/>
            </a:endParaRPr>
          </a:p>
          <a:p>
            <a:r>
              <a:rPr lang="en-US" b="1" dirty="0" smtClean="0">
                <a:latin typeface="Calibri"/>
                <a:cs typeface="Calibri"/>
              </a:rPr>
              <a:t>Final Model</a:t>
            </a:r>
          </a:p>
          <a:p>
            <a:pPr marL="285750" indent="-285750">
              <a:buFontTx/>
              <a:buChar char="-"/>
            </a:pPr>
            <a:r>
              <a:rPr lang="en-US" dirty="0" smtClean="0">
                <a:latin typeface="Calibri"/>
                <a:cs typeface="Calibri"/>
              </a:rPr>
              <a:t>Logistic Regression</a:t>
            </a:r>
          </a:p>
          <a:p>
            <a:pPr marL="285750" indent="-285750">
              <a:buFontTx/>
              <a:buChar char="-"/>
            </a:pPr>
            <a:endParaRPr lang="en-US" dirty="0">
              <a:latin typeface="Calibri"/>
              <a:cs typeface="Calibri"/>
            </a:endParaRPr>
          </a:p>
          <a:p>
            <a:r>
              <a:rPr lang="en-US" b="1" dirty="0" smtClean="0">
                <a:latin typeface="Calibri"/>
                <a:cs typeface="Calibri"/>
              </a:rPr>
              <a:t>Why </a:t>
            </a:r>
            <a:r>
              <a:rPr lang="en-US" b="1" dirty="0" err="1" smtClean="0">
                <a:latin typeface="Calibri"/>
                <a:cs typeface="Calibri"/>
              </a:rPr>
              <a:t>LogReg</a:t>
            </a:r>
            <a:r>
              <a:rPr lang="en-US" b="1" dirty="0" smtClean="0">
                <a:latin typeface="Calibri"/>
                <a:cs typeface="Calibri"/>
              </a:rPr>
              <a:t>?</a:t>
            </a:r>
          </a:p>
          <a:p>
            <a:r>
              <a:rPr lang="en-US" dirty="0" smtClean="0">
                <a:latin typeface="Calibri"/>
                <a:cs typeface="Calibri"/>
              </a:rPr>
              <a:t>- </a:t>
            </a:r>
            <a:r>
              <a:rPr lang="en-US" dirty="0">
                <a:latin typeface="Calibri"/>
                <a:cs typeface="Calibri"/>
              </a:rPr>
              <a:t>I</a:t>
            </a:r>
            <a:r>
              <a:rPr lang="en-US" dirty="0" smtClean="0">
                <a:latin typeface="Calibri"/>
                <a:cs typeface="Calibri"/>
              </a:rPr>
              <a:t>t’s easy to explain and I can see what % certainty the model is that the home team will win</a:t>
            </a:r>
          </a:p>
        </p:txBody>
      </p:sp>
      <p:pic>
        <p:nvPicPr>
          <p:cNvPr id="6" name="wi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91915" y="2651002"/>
            <a:ext cx="4483100" cy="2540000"/>
          </a:xfrm>
          <a:prstGeom prst="rect">
            <a:avLst/>
          </a:prstGeom>
        </p:spPr>
      </p:pic>
      <p:sp>
        <p:nvSpPr>
          <p:cNvPr id="7" name="Rectangle 6"/>
          <p:cNvSpPr/>
          <p:nvPr/>
        </p:nvSpPr>
        <p:spPr>
          <a:xfrm>
            <a:off x="7063290" y="3313299"/>
            <a:ext cx="1276999" cy="892552"/>
          </a:xfrm>
          <a:prstGeom prst="rect">
            <a:avLst/>
          </a:prstGeom>
        </p:spPr>
        <p:txBody>
          <a:bodyPr wrap="square">
            <a:spAutoFit/>
          </a:bodyPr>
          <a:lstStyle/>
          <a:p>
            <a:r>
              <a:rPr lang="en-US" sz="2800" b="1" dirty="0" err="1" smtClean="0">
                <a:solidFill>
                  <a:srgbClr val="00FF22"/>
                </a:solidFill>
                <a:latin typeface="Calibri"/>
                <a:cs typeface="Calibri"/>
              </a:rPr>
              <a:t>LogReg</a:t>
            </a:r>
            <a:endParaRPr lang="en-US" sz="2400" b="1" dirty="0" smtClean="0">
              <a:solidFill>
                <a:srgbClr val="00FF22"/>
              </a:solidFill>
              <a:latin typeface="Calibri"/>
              <a:cs typeface="Calibri"/>
            </a:endParaRPr>
          </a:p>
          <a:p>
            <a:endParaRPr lang="en-US" sz="2400" b="1" dirty="0" smtClean="0">
              <a:solidFill>
                <a:srgbClr val="27FFA7"/>
              </a:solidFill>
              <a:latin typeface="Calibri"/>
              <a:cs typeface="Calibri"/>
            </a:endParaRPr>
          </a:p>
        </p:txBody>
      </p:sp>
    </p:spTree>
    <p:extLst>
      <p:ext uri="{BB962C8B-B14F-4D97-AF65-F5344CB8AC3E}">
        <p14:creationId xmlns:p14="http://schemas.microsoft.com/office/powerpoint/2010/main" val="16120361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12565"/>
            <a:ext cx="6781800" cy="817144"/>
          </a:xfrm>
        </p:spPr>
        <p:txBody>
          <a:bodyPr>
            <a:noAutofit/>
          </a:bodyPr>
          <a:lstStyle/>
          <a:p>
            <a:r>
              <a:rPr lang="en-US" sz="4800" dirty="0" smtClean="0"/>
              <a:t>RESULTS!</a:t>
            </a:r>
            <a:endParaRPr lang="en-US" sz="4800" dirty="0"/>
          </a:p>
        </p:txBody>
      </p:sp>
      <p:sp>
        <p:nvSpPr>
          <p:cNvPr id="4" name="Title 1"/>
          <p:cNvSpPr txBox="1">
            <a:spLocks/>
          </p:cNvSpPr>
          <p:nvPr/>
        </p:nvSpPr>
        <p:spPr>
          <a:xfrm>
            <a:off x="762000" y="1379614"/>
            <a:ext cx="6781800" cy="440575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400" dirty="0">
              <a:latin typeface="Calibri"/>
              <a:cs typeface="Calibri"/>
            </a:endParaRPr>
          </a:p>
        </p:txBody>
      </p:sp>
      <p:sp>
        <p:nvSpPr>
          <p:cNvPr id="5" name="Rectangle 4"/>
          <p:cNvSpPr/>
          <p:nvPr/>
        </p:nvSpPr>
        <p:spPr>
          <a:xfrm>
            <a:off x="105624" y="1445871"/>
            <a:ext cx="4249002" cy="4247317"/>
          </a:xfrm>
          <a:prstGeom prst="rect">
            <a:avLst/>
          </a:prstGeom>
        </p:spPr>
        <p:txBody>
          <a:bodyPr wrap="square">
            <a:spAutoFit/>
          </a:bodyPr>
          <a:lstStyle/>
          <a:p>
            <a:r>
              <a:rPr lang="en-US" b="1" dirty="0" smtClean="0">
                <a:latin typeface="Calibri"/>
                <a:cs typeface="Calibri"/>
              </a:rPr>
              <a:t>Logistic Regression Results</a:t>
            </a:r>
          </a:p>
          <a:p>
            <a:pPr marL="285750" indent="-285750">
              <a:buFontTx/>
              <a:buChar char="-"/>
            </a:pPr>
            <a:r>
              <a:rPr lang="en-US" dirty="0" smtClean="0">
                <a:latin typeface="Calibri"/>
                <a:cs typeface="Calibri"/>
              </a:rPr>
              <a:t>56.5% </a:t>
            </a:r>
            <a:r>
              <a:rPr lang="en-US" dirty="0" smtClean="0">
                <a:latin typeface="Calibri"/>
                <a:cs typeface="Calibri"/>
              </a:rPr>
              <a:t>Accuracy!!!!!!!!!!!!!!!!!</a:t>
            </a:r>
          </a:p>
          <a:p>
            <a:endParaRPr lang="en-US" b="1" dirty="0" smtClean="0">
              <a:latin typeface="Calibri"/>
              <a:cs typeface="Calibri"/>
            </a:endParaRPr>
          </a:p>
          <a:p>
            <a:r>
              <a:rPr lang="en-US" b="1" dirty="0" smtClean="0">
                <a:latin typeface="Calibri"/>
                <a:cs typeface="Calibri"/>
              </a:rPr>
              <a:t>Is that good?</a:t>
            </a:r>
          </a:p>
          <a:p>
            <a:pPr marL="285750" indent="-285750">
              <a:buFontTx/>
              <a:buChar char="-"/>
            </a:pPr>
            <a:r>
              <a:rPr lang="en-US" dirty="0" smtClean="0">
                <a:latin typeface="Calibri"/>
                <a:cs typeface="Calibri"/>
              </a:rPr>
              <a:t>Maybe.</a:t>
            </a:r>
            <a:endParaRPr lang="en-US" dirty="0" smtClean="0">
              <a:latin typeface="Calibri"/>
              <a:cs typeface="Calibri"/>
            </a:endParaRPr>
          </a:p>
          <a:p>
            <a:pPr marL="285750" indent="-285750">
              <a:buFontTx/>
              <a:buChar char="-"/>
            </a:pPr>
            <a:r>
              <a:rPr lang="en-US" dirty="0" smtClean="0">
                <a:latin typeface="Calibri"/>
                <a:cs typeface="Calibri"/>
              </a:rPr>
              <a:t>If you guessed the home team would win, you’d be right 54.3% of the time.</a:t>
            </a:r>
          </a:p>
          <a:p>
            <a:pPr marL="285750" indent="-285750">
              <a:buFontTx/>
              <a:buChar char="-"/>
            </a:pPr>
            <a:r>
              <a:rPr lang="en-US" dirty="0" smtClean="0">
                <a:latin typeface="Calibri"/>
                <a:cs typeface="Calibri"/>
              </a:rPr>
              <a:t>In short, it could be better</a:t>
            </a:r>
          </a:p>
          <a:p>
            <a:pPr marL="285750" indent="-285750">
              <a:buFontTx/>
              <a:buChar char="-"/>
            </a:pPr>
            <a:endParaRPr lang="en-US" dirty="0" smtClean="0">
              <a:latin typeface="Calibri"/>
              <a:cs typeface="Calibri"/>
            </a:endParaRPr>
          </a:p>
          <a:p>
            <a:r>
              <a:rPr lang="en-US" b="1" dirty="0" smtClean="0">
                <a:latin typeface="Calibri"/>
                <a:cs typeface="Calibri"/>
              </a:rPr>
              <a:t>What could be better?</a:t>
            </a:r>
          </a:p>
          <a:p>
            <a:pPr marL="285750" indent="-285750">
              <a:buFontTx/>
              <a:buChar char="-"/>
            </a:pPr>
            <a:r>
              <a:rPr lang="en-US" dirty="0" smtClean="0">
                <a:latin typeface="Calibri"/>
                <a:cs typeface="Calibri"/>
              </a:rPr>
              <a:t>There’s </a:t>
            </a:r>
            <a:r>
              <a:rPr lang="en-US" dirty="0" smtClean="0">
                <a:latin typeface="Calibri"/>
                <a:cs typeface="Calibri"/>
              </a:rPr>
              <a:t>a lot of feature engineering I could have done, but was very occupied w/ getting the data together</a:t>
            </a:r>
          </a:p>
          <a:p>
            <a:pPr marL="285750" indent="-285750">
              <a:buFontTx/>
              <a:buChar char="-"/>
            </a:pPr>
            <a:r>
              <a:rPr lang="en-US" dirty="0" smtClean="0">
                <a:latin typeface="Calibri"/>
                <a:cs typeface="Calibri"/>
              </a:rPr>
              <a:t>Add more team v. team stats as features</a:t>
            </a:r>
            <a:endParaRPr lang="en-US" dirty="0">
              <a:latin typeface="Calibri"/>
              <a:cs typeface="Calibri"/>
            </a:endParaRPr>
          </a:p>
          <a:p>
            <a:pPr marL="285750" indent="-285750">
              <a:buFontTx/>
              <a:buChar char="-"/>
            </a:pPr>
            <a:endParaRPr lang="en-US" dirty="0" smtClean="0">
              <a:latin typeface="Calibri"/>
              <a:cs typeface="Calibri"/>
            </a:endParaRPr>
          </a:p>
        </p:txBody>
      </p:sp>
      <p:pic>
        <p:nvPicPr>
          <p:cNvPr id="6" name="200 wqe(1).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54626" y="1895835"/>
            <a:ext cx="4572000" cy="2540000"/>
          </a:xfrm>
          <a:prstGeom prst="rect">
            <a:avLst/>
          </a:prstGeom>
        </p:spPr>
      </p:pic>
    </p:spTree>
    <p:extLst>
      <p:ext uri="{BB962C8B-B14F-4D97-AF65-F5344CB8AC3E}">
        <p14:creationId xmlns:p14="http://schemas.microsoft.com/office/powerpoint/2010/main" val="4261132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NEXT STEPZZZZZ</a:t>
            </a:r>
            <a:endParaRPr lang="en-US" dirty="0"/>
          </a:p>
        </p:txBody>
      </p:sp>
      <p:sp>
        <p:nvSpPr>
          <p:cNvPr id="4" name="Title 1"/>
          <p:cNvSpPr txBox="1">
            <a:spLocks/>
          </p:cNvSpPr>
          <p:nvPr/>
        </p:nvSpPr>
        <p:spPr>
          <a:xfrm>
            <a:off x="762000" y="1379614"/>
            <a:ext cx="6781800" cy="440575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400" dirty="0">
              <a:latin typeface="Calibri"/>
              <a:cs typeface="Calibri"/>
            </a:endParaRPr>
          </a:p>
        </p:txBody>
      </p:sp>
      <p:sp>
        <p:nvSpPr>
          <p:cNvPr id="5" name="Title 1"/>
          <p:cNvSpPr txBox="1">
            <a:spLocks/>
          </p:cNvSpPr>
          <p:nvPr/>
        </p:nvSpPr>
        <p:spPr>
          <a:xfrm>
            <a:off x="762000" y="1203231"/>
            <a:ext cx="7463882" cy="1851761"/>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mj-lt"/>
              <a:buAutoNum type="arabicPeriod"/>
            </a:pPr>
            <a:r>
              <a:rPr lang="en-US" sz="1800" b="1" dirty="0" smtClean="0">
                <a:latin typeface="Calibri"/>
                <a:cs typeface="Calibri"/>
              </a:rPr>
              <a:t>Start Scraping Baseball Odds from Gambling Sites</a:t>
            </a:r>
          </a:p>
          <a:p>
            <a:pPr marL="342900" indent="-342900">
              <a:buFont typeface="+mj-lt"/>
              <a:buAutoNum type="arabicPeriod"/>
            </a:pPr>
            <a:r>
              <a:rPr lang="en-US" sz="1800" b="1" dirty="0" smtClean="0">
                <a:latin typeface="Calibri"/>
                <a:cs typeface="Calibri"/>
              </a:rPr>
              <a:t>Put together SQLite database with gambling odds + my predictions</a:t>
            </a:r>
          </a:p>
          <a:p>
            <a:pPr marL="342900" indent="-342900">
              <a:buFont typeface="+mj-lt"/>
              <a:buAutoNum type="arabicPeriod"/>
            </a:pPr>
            <a:r>
              <a:rPr lang="en-US" sz="1800" b="1" dirty="0" smtClean="0">
                <a:latin typeface="Calibri"/>
                <a:cs typeface="Calibri"/>
              </a:rPr>
              <a:t>Use unsupervised learning to build pitcher/batter profiles</a:t>
            </a:r>
          </a:p>
          <a:p>
            <a:pPr marL="342900" indent="-342900">
              <a:buFont typeface="+mj-lt"/>
              <a:buAutoNum type="arabicPeriod"/>
            </a:pPr>
            <a:r>
              <a:rPr lang="en-US" sz="1800" b="1" dirty="0" smtClean="0">
                <a:latin typeface="Calibri"/>
                <a:cs typeface="Calibri"/>
              </a:rPr>
              <a:t>Create Dashboard (Flask all day) so </a:t>
            </a:r>
            <a:r>
              <a:rPr lang="en-US" sz="1800" b="1" dirty="0" err="1" smtClean="0">
                <a:latin typeface="Calibri"/>
                <a:cs typeface="Calibri"/>
              </a:rPr>
              <a:t>randos</a:t>
            </a:r>
            <a:r>
              <a:rPr lang="en-US" sz="1800" b="1" dirty="0" smtClean="0">
                <a:latin typeface="Calibri"/>
                <a:cs typeface="Calibri"/>
              </a:rPr>
              <a:t> can input starting pitchers + starting lineups &amp; get their own predictions – and make sure it looks cool</a:t>
            </a:r>
          </a:p>
          <a:p>
            <a:pPr marL="342900" indent="-342900">
              <a:buFont typeface="+mj-lt"/>
              <a:buAutoNum type="arabicPeriod"/>
            </a:pPr>
            <a:r>
              <a:rPr lang="en-US" sz="1800" b="1" dirty="0" smtClean="0">
                <a:latin typeface="Calibri"/>
                <a:cs typeface="Calibri"/>
              </a:rPr>
              <a:t>Try out additional models, create new features, and regularize features</a:t>
            </a:r>
          </a:p>
        </p:txBody>
      </p:sp>
      <p:pic>
        <p:nvPicPr>
          <p:cNvPr id="3" name="201.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7635" y="3091367"/>
            <a:ext cx="5450147" cy="3303119"/>
          </a:xfrm>
          <a:prstGeom prst="rect">
            <a:avLst/>
          </a:prstGeom>
        </p:spPr>
      </p:pic>
    </p:spTree>
    <p:extLst>
      <p:ext uri="{BB962C8B-B14F-4D97-AF65-F5344CB8AC3E}">
        <p14:creationId xmlns:p14="http://schemas.microsoft.com/office/powerpoint/2010/main" val="394414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Newsprint.thmx</Template>
  <TotalTime>5505</TotalTime>
  <Words>699</Words>
  <Application>Microsoft Macintosh PowerPoint</Application>
  <PresentationFormat>On-screen Show (4:3)</PresentationFormat>
  <Paragraphs>82</Paragraphs>
  <Slides>9</Slides>
  <Notes>4</Notes>
  <HiddenSlides>0</HiddenSlides>
  <MMClips>7</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Newsprint</vt:lpstr>
      <vt:lpstr>Predicting Baseball Game Outcomes</vt:lpstr>
      <vt:lpstr>Project Overview</vt:lpstr>
      <vt:lpstr>Data History</vt:lpstr>
      <vt:lpstr>Data Format</vt:lpstr>
      <vt:lpstr>Data Scraping</vt:lpstr>
      <vt:lpstr>Data Wrangling</vt:lpstr>
      <vt:lpstr>What ML Model wins???</vt:lpstr>
      <vt:lpstr>RESULTS!</vt:lpstr>
      <vt:lpstr>NEXT STEPZZZZZ</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Baseball Game Outcomes</dc:title>
  <dc:creator>Thomas Dobbs</dc:creator>
  <cp:lastModifiedBy>MacUser</cp:lastModifiedBy>
  <cp:revision>90</cp:revision>
  <dcterms:created xsi:type="dcterms:W3CDTF">2015-10-25T20:44:14Z</dcterms:created>
  <dcterms:modified xsi:type="dcterms:W3CDTF">2016-02-23T04:43:38Z</dcterms:modified>
</cp:coreProperties>
</file>